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5" d="100"/>
          <a:sy n="65" d="100"/>
        </p:scale>
        <p:origin x="7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C2C-0993-4D80-81AF-EB045B3F71FB}" type="datetimeFigureOut">
              <a:rPr lang="es-CO" smtClean="0"/>
              <a:t>19/08/2015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FF99-313A-456D-8757-F9F434AE113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07324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ítulo y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C2C-0993-4D80-81AF-EB045B3F71FB}" type="datetimeFigureOut">
              <a:rPr lang="es-CO" smtClean="0"/>
              <a:t>19/08/2015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FF99-313A-456D-8757-F9F434AE113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7003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 con descrip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C2C-0993-4D80-81AF-EB045B3F71FB}" type="datetimeFigureOut">
              <a:rPr lang="es-CO" smtClean="0"/>
              <a:t>19/08/2015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FF99-313A-456D-8757-F9F434AE113B}" type="slidenum">
              <a:rPr lang="es-CO" smtClean="0"/>
              <a:t>‹Nº›</a:t>
            </a:fld>
            <a:endParaRPr lang="es-CO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52094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C2C-0993-4D80-81AF-EB045B3F71FB}" type="datetimeFigureOut">
              <a:rPr lang="es-CO" smtClean="0"/>
              <a:t>19/08/2015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FF99-313A-456D-8757-F9F434AE113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797085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r la tarjeta de nomb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C2C-0993-4D80-81AF-EB045B3F71FB}" type="datetimeFigureOut">
              <a:rPr lang="es-CO" smtClean="0"/>
              <a:t>19/08/2015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FF99-313A-456D-8757-F9F434AE113B}" type="slidenum">
              <a:rPr lang="es-CO" smtClean="0"/>
              <a:t>‹Nº›</a:t>
            </a:fld>
            <a:endParaRPr lang="es-CO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4250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dad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C2C-0993-4D80-81AF-EB045B3F71FB}" type="datetimeFigureOut">
              <a:rPr lang="es-CO" smtClean="0"/>
              <a:t>19/08/2015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FF99-313A-456D-8757-F9F434AE113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561576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C2C-0993-4D80-81AF-EB045B3F71FB}" type="datetimeFigureOut">
              <a:rPr lang="es-CO" smtClean="0"/>
              <a:t>19/08/2015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FF99-313A-456D-8757-F9F434AE113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2979381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C2C-0993-4D80-81AF-EB045B3F71FB}" type="datetimeFigureOut">
              <a:rPr lang="es-CO" smtClean="0"/>
              <a:t>19/08/2015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FF99-313A-456D-8757-F9F434AE113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7042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C2C-0993-4D80-81AF-EB045B3F71FB}" type="datetimeFigureOut">
              <a:rPr lang="es-CO" smtClean="0"/>
              <a:t>19/08/2015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FF99-313A-456D-8757-F9F434AE113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55547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C2C-0993-4D80-81AF-EB045B3F71FB}" type="datetimeFigureOut">
              <a:rPr lang="es-CO" smtClean="0"/>
              <a:t>19/08/2015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FF99-313A-456D-8757-F9F434AE113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3066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C2C-0993-4D80-81AF-EB045B3F71FB}" type="datetimeFigureOut">
              <a:rPr lang="es-CO" smtClean="0"/>
              <a:t>19/08/2015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FF99-313A-456D-8757-F9F434AE113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37742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C2C-0993-4D80-81AF-EB045B3F71FB}" type="datetimeFigureOut">
              <a:rPr lang="es-CO" smtClean="0"/>
              <a:t>19/08/2015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FF99-313A-456D-8757-F9F434AE113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6642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C2C-0993-4D80-81AF-EB045B3F71FB}" type="datetimeFigureOut">
              <a:rPr lang="es-CO" smtClean="0"/>
              <a:t>19/08/2015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FF99-313A-456D-8757-F9F434AE113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86211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C2C-0993-4D80-81AF-EB045B3F71FB}" type="datetimeFigureOut">
              <a:rPr lang="es-CO" smtClean="0"/>
              <a:t>19/08/2015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FF99-313A-456D-8757-F9F434AE113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31565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C2C-0993-4D80-81AF-EB045B3F71FB}" type="datetimeFigureOut">
              <a:rPr lang="es-CO" smtClean="0"/>
              <a:t>19/08/2015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FF99-313A-456D-8757-F9F434AE113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45414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04EC2C-0993-4D80-81AF-EB045B3F71FB}" type="datetimeFigureOut">
              <a:rPr lang="es-CO" smtClean="0"/>
              <a:t>19/08/2015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FF99-313A-456D-8757-F9F434AE113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98799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04EC2C-0993-4D80-81AF-EB045B3F71FB}" type="datetimeFigureOut">
              <a:rPr lang="es-CO" smtClean="0"/>
              <a:t>19/08/2015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74BFF99-313A-456D-8757-F9F434AE113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69875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605716" y="314460"/>
            <a:ext cx="8825658" cy="793124"/>
          </a:xfrm>
        </p:spPr>
        <p:txBody>
          <a:bodyPr>
            <a:normAutofit/>
          </a:bodyPr>
          <a:lstStyle/>
          <a:p>
            <a:pPr algn="ctr"/>
            <a:r>
              <a:rPr lang="es-CO" sz="3200" b="1" dirty="0" smtClean="0">
                <a:solidFill>
                  <a:schemeClr val="tx1"/>
                </a:solidFill>
              </a:rPr>
              <a:t>AÑO LECTIVO 2015 - 2016</a:t>
            </a:r>
            <a:endParaRPr lang="es-CO" sz="3200" b="1" dirty="0">
              <a:solidFill>
                <a:schemeClr val="tx1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0" y="1467510"/>
            <a:ext cx="12192000" cy="5390490"/>
          </a:xfrm>
        </p:spPr>
        <p:txBody>
          <a:bodyPr>
            <a:normAutofit/>
          </a:bodyPr>
          <a:lstStyle/>
          <a:p>
            <a:pPr algn="just"/>
            <a:endParaRPr lang="es-CO" sz="3600" b="1" dirty="0" smtClean="0">
              <a:solidFill>
                <a:schemeClr val="tx1"/>
              </a:solidFill>
            </a:endParaRPr>
          </a:p>
          <a:p>
            <a:pPr algn="just"/>
            <a:r>
              <a:rPr lang="es-CO" sz="2400" b="1" dirty="0" smtClean="0">
                <a:solidFill>
                  <a:schemeClr val="tx1"/>
                </a:solidFill>
              </a:rPr>
              <a:t>Asignatura: COMPETENCIA CIUDADANAS</a:t>
            </a:r>
          </a:p>
          <a:p>
            <a:pPr algn="just"/>
            <a:r>
              <a:rPr lang="es-CO" sz="2400" b="1" dirty="0" smtClean="0">
                <a:solidFill>
                  <a:schemeClr val="tx1"/>
                </a:solidFill>
              </a:rPr>
              <a:t>Grado: 9º </a:t>
            </a:r>
          </a:p>
          <a:p>
            <a:pPr algn="just"/>
            <a:r>
              <a:rPr lang="es-CO" sz="2400" b="1" dirty="0" smtClean="0">
                <a:solidFill>
                  <a:schemeClr val="tx1"/>
                </a:solidFill>
              </a:rPr>
              <a:t>Unidad 1: </a:t>
            </a:r>
            <a:r>
              <a:rPr lang="es-CO" sz="2400" b="1" dirty="0">
                <a:solidFill>
                  <a:schemeClr val="tx1"/>
                </a:solidFill>
              </a:rPr>
              <a:t>Condiciones sociales, económicas, políticas y culturales que dieron origen a los procesos de independencia de los pueblos americanos</a:t>
            </a:r>
            <a:r>
              <a:rPr lang="es-CO" sz="2400" b="1" dirty="0" smtClean="0">
                <a:solidFill>
                  <a:schemeClr val="tx1"/>
                </a:solidFill>
              </a:rPr>
              <a:t>.</a:t>
            </a:r>
          </a:p>
          <a:p>
            <a:pPr algn="just"/>
            <a:r>
              <a:rPr lang="es-CO" sz="2400" b="1" dirty="0" smtClean="0">
                <a:solidFill>
                  <a:schemeClr val="tx1"/>
                </a:solidFill>
              </a:rPr>
              <a:t>TEMAS: </a:t>
            </a:r>
            <a:endParaRPr lang="es-CO" sz="2400" dirty="0">
              <a:solidFill>
                <a:schemeClr val="tx1"/>
              </a:solidFill>
            </a:endParaRPr>
          </a:p>
          <a:p>
            <a:pPr lvl="0" algn="just"/>
            <a:r>
              <a:rPr lang="es-CO" sz="2400" dirty="0">
                <a:solidFill>
                  <a:schemeClr val="tx1"/>
                </a:solidFill>
              </a:rPr>
              <a:t>Corrientes del pensamiento político en Colombia durante el siglo XIX</a:t>
            </a:r>
          </a:p>
          <a:p>
            <a:pPr lvl="0" algn="just"/>
            <a:r>
              <a:rPr lang="es-CO" sz="2400" dirty="0">
                <a:solidFill>
                  <a:schemeClr val="tx1"/>
                </a:solidFill>
              </a:rPr>
              <a:t>Formas de organización política en Colombia durante el siglo XIX</a:t>
            </a:r>
          </a:p>
          <a:p>
            <a:pPr lvl="0" algn="just"/>
            <a:r>
              <a:rPr lang="es-CO" sz="2400" dirty="0">
                <a:solidFill>
                  <a:schemeClr val="tx1"/>
                </a:solidFill>
              </a:rPr>
              <a:t>Procesos políticos del siglo XIX en Colombia (federalismo, centralismo, radicalismo liberal, Regeneración)</a:t>
            </a:r>
          </a:p>
          <a:p>
            <a:pPr algn="just"/>
            <a:endParaRPr lang="es-CO" sz="3600" b="1" dirty="0" smtClean="0">
              <a:solidFill>
                <a:schemeClr val="tx1"/>
              </a:solidFill>
            </a:endParaRPr>
          </a:p>
          <a:p>
            <a:endParaRPr lang="es-CO" sz="14400" dirty="0" smtClean="0"/>
          </a:p>
        </p:txBody>
      </p:sp>
    </p:spTree>
    <p:extLst>
      <p:ext uri="{BB962C8B-B14F-4D97-AF65-F5344CB8AC3E}">
        <p14:creationId xmlns:p14="http://schemas.microsoft.com/office/powerpoint/2010/main" val="98965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512567" y="0"/>
            <a:ext cx="6889011" cy="798490"/>
          </a:xfrm>
        </p:spPr>
        <p:txBody>
          <a:bodyPr/>
          <a:lstStyle/>
          <a:p>
            <a:pPr algn="ctr"/>
            <a:r>
              <a:rPr lang="es-CO" dirty="0" smtClean="0">
                <a:solidFill>
                  <a:schemeClr val="tx1"/>
                </a:solidFill>
              </a:rPr>
              <a:t>METODOLOGÍA</a:t>
            </a:r>
            <a:endParaRPr lang="es-CO" dirty="0">
              <a:solidFill>
                <a:schemeClr val="tx1"/>
              </a:solidFill>
            </a:endParaRP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643944"/>
            <a:ext cx="12192000" cy="6310648"/>
          </a:xfrm>
        </p:spPr>
        <p:txBody>
          <a:bodyPr>
            <a:normAutofit fontScale="40000" lnSpcReduction="20000"/>
          </a:bodyPr>
          <a:lstStyle/>
          <a:p>
            <a:r>
              <a:rPr lang="es-CO" sz="6000" b="1" dirty="0" smtClean="0">
                <a:solidFill>
                  <a:schemeClr val="bg1"/>
                </a:solidFill>
              </a:rPr>
              <a:t>Acuerdos sobre </a:t>
            </a:r>
            <a:r>
              <a:rPr lang="es-CO" sz="6000" b="1" dirty="0" smtClean="0">
                <a:solidFill>
                  <a:schemeClr val="tx1"/>
                </a:solidFill>
              </a:rPr>
              <a:t>ambiente de clase: Quedarán consignados en el</a:t>
            </a:r>
          </a:p>
          <a:p>
            <a:pPr marL="0" indent="0">
              <a:buNone/>
            </a:pPr>
            <a:r>
              <a:rPr lang="es-CO" sz="6000" b="1" dirty="0">
                <a:solidFill>
                  <a:schemeClr val="tx1"/>
                </a:solidFill>
              </a:rPr>
              <a:t> </a:t>
            </a:r>
            <a:r>
              <a:rPr lang="es-CO" sz="6000" b="1" dirty="0" smtClean="0">
                <a:solidFill>
                  <a:schemeClr val="tx1"/>
                </a:solidFill>
              </a:rPr>
              <a:t>   cuaderno de cada estudiante.</a:t>
            </a:r>
          </a:p>
          <a:p>
            <a:pPr marL="0" indent="0">
              <a:buNone/>
            </a:pPr>
            <a:endParaRPr lang="es-CO" sz="6000" b="1" dirty="0" smtClean="0">
              <a:solidFill>
                <a:schemeClr val="tx1"/>
              </a:solidFill>
            </a:endParaRPr>
          </a:p>
          <a:p>
            <a:r>
              <a:rPr lang="es-CO" sz="6000" b="1" dirty="0" smtClean="0">
                <a:solidFill>
                  <a:schemeClr val="tx1"/>
                </a:solidFill>
              </a:rPr>
              <a:t>1. Hace parte del área de Individuos y Sociedades</a:t>
            </a:r>
          </a:p>
          <a:p>
            <a:pPr marL="0" indent="0">
              <a:buNone/>
            </a:pPr>
            <a:endParaRPr lang="es-CO" sz="6000" b="1" dirty="0" smtClean="0">
              <a:solidFill>
                <a:schemeClr val="tx1"/>
              </a:solidFill>
            </a:endParaRPr>
          </a:p>
          <a:p>
            <a:r>
              <a:rPr lang="es-CO" sz="6000" b="1" dirty="0" smtClean="0">
                <a:solidFill>
                  <a:schemeClr val="tx1"/>
                </a:solidFill>
              </a:rPr>
              <a:t>2. Valor de la nota: 30% del total del área</a:t>
            </a:r>
          </a:p>
          <a:p>
            <a:pPr marL="0" indent="0">
              <a:buNone/>
            </a:pPr>
            <a:endParaRPr lang="es-CO" sz="6000" b="1" dirty="0" smtClean="0">
              <a:solidFill>
                <a:schemeClr val="tx1"/>
              </a:solidFill>
            </a:endParaRPr>
          </a:p>
          <a:p>
            <a:r>
              <a:rPr lang="es-CO" sz="6000" b="1" dirty="0" smtClean="0">
                <a:solidFill>
                  <a:schemeClr val="tx1"/>
                </a:solidFill>
              </a:rPr>
              <a:t>3. Se trabajará 2 periodos semanales.</a:t>
            </a:r>
          </a:p>
          <a:p>
            <a:pPr marL="0" indent="0">
              <a:buNone/>
            </a:pPr>
            <a:endParaRPr lang="es-CO" sz="6000" b="1" dirty="0" smtClean="0">
              <a:solidFill>
                <a:schemeClr val="tx1"/>
              </a:solidFill>
            </a:endParaRPr>
          </a:p>
          <a:p>
            <a:r>
              <a:rPr lang="es-CO" sz="6000" b="1" dirty="0" smtClean="0">
                <a:solidFill>
                  <a:schemeClr val="tx1"/>
                </a:solidFill>
              </a:rPr>
              <a:t>4. De cada clase quedará una actividad para realizar en   casa</a:t>
            </a:r>
          </a:p>
          <a:p>
            <a:pPr marL="0" indent="0">
              <a:buNone/>
            </a:pPr>
            <a:endParaRPr lang="es-CO" sz="6000" b="1" dirty="0" smtClean="0">
              <a:solidFill>
                <a:schemeClr val="tx1"/>
              </a:solidFill>
            </a:endParaRPr>
          </a:p>
          <a:p>
            <a:r>
              <a:rPr lang="es-CO" sz="6000" b="1" dirty="0" smtClean="0">
                <a:solidFill>
                  <a:schemeClr val="tx1"/>
                </a:solidFill>
              </a:rPr>
              <a:t>La participación en clase será fundamental para el proceso de evaluación</a:t>
            </a:r>
          </a:p>
          <a:p>
            <a:pPr marL="0" indent="0">
              <a:buNone/>
            </a:pPr>
            <a:endParaRPr lang="es-CO" sz="6000" b="1" dirty="0" smtClean="0">
              <a:solidFill>
                <a:schemeClr val="tx1"/>
              </a:solidFill>
            </a:endParaRPr>
          </a:p>
          <a:p>
            <a:r>
              <a:rPr lang="es-CO" sz="6000" b="1" dirty="0" smtClean="0">
                <a:solidFill>
                  <a:schemeClr val="tx1"/>
                </a:solidFill>
              </a:rPr>
              <a:t>Desarrollo de los temas mediante presentaciones multimedia, lecturas, videos y lecturas</a:t>
            </a:r>
          </a:p>
          <a:p>
            <a:endParaRPr lang="es-CO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598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ángulo 5"/>
          <p:cNvSpPr/>
          <p:nvPr/>
        </p:nvSpPr>
        <p:spPr>
          <a:xfrm>
            <a:off x="-1" y="682094"/>
            <a:ext cx="12080383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  <a:tabLst>
                <a:tab pos="288290" algn="l"/>
                <a:tab pos="575945" algn="l"/>
                <a:tab pos="864235" algn="l"/>
                <a:tab pos="1151890" algn="l"/>
              </a:tabLst>
            </a:pPr>
            <a:r>
              <a:rPr lang="es-ES" sz="2400" dirty="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EVALUACIÓN SUMATIVA</a:t>
            </a:r>
          </a:p>
          <a:p>
            <a:pPr algn="just">
              <a:spcAft>
                <a:spcPts val="1200"/>
              </a:spcAft>
              <a:tabLst>
                <a:tab pos="288290" algn="l"/>
                <a:tab pos="575945" algn="l"/>
                <a:tab pos="864235" algn="l"/>
                <a:tab pos="1151890" algn="l"/>
              </a:tabLst>
            </a:pPr>
            <a:r>
              <a:rPr lang="es-ES" sz="2400" b="1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Resumen de las tareas de evaluación sumativa y criterios de evaluación correspondientes:</a:t>
            </a:r>
            <a:endParaRPr lang="es-CO" sz="2400" b="1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es-ES" sz="2400" dirty="0" smtClean="0"/>
              <a:t>Reconocimiento </a:t>
            </a:r>
            <a:r>
              <a:rPr lang="es-ES" sz="2400" dirty="0"/>
              <a:t>de las normas su evolución e importancia a través de la historia.</a:t>
            </a:r>
            <a:endParaRPr lang="es-CO" sz="2400" dirty="0"/>
          </a:p>
          <a:p>
            <a:r>
              <a:rPr lang="es-ES" sz="2400" dirty="0"/>
              <a:t> </a:t>
            </a:r>
            <a:endParaRPr lang="es-CO" sz="2400" dirty="0"/>
          </a:p>
          <a:p>
            <a:r>
              <a:rPr lang="es-CO" sz="2400" b="1" dirty="0"/>
              <a:t>Las estrategias que abarca la evaluación sumativa </a:t>
            </a:r>
            <a:r>
              <a:rPr lang="es-CO" sz="2400" b="1" dirty="0" smtClean="0"/>
              <a:t>son: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s-CO" sz="2400" dirty="0" smtClean="0"/>
              <a:t>Realización </a:t>
            </a:r>
            <a:r>
              <a:rPr lang="es-CO" sz="2400" dirty="0"/>
              <a:t>de un taller.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CO" sz="2400" dirty="0" smtClean="0"/>
              <a:t>Controles </a:t>
            </a:r>
            <a:r>
              <a:rPr lang="es-CO" sz="2400" dirty="0"/>
              <a:t>de lectura que evidencian la comprensión de los conceptos que se trabajarán a lo largo de la Unidad.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CO" sz="2400" dirty="0" smtClean="0"/>
              <a:t>Consultas </a:t>
            </a:r>
            <a:r>
              <a:rPr lang="es-CO" sz="2400" dirty="0"/>
              <a:t>o indagaciones sobre temas y procesos sobre las normas en general y de Colombia en particular</a:t>
            </a:r>
            <a:r>
              <a:rPr lang="es-CO" sz="2400" dirty="0" smtClean="0"/>
              <a:t>.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s-CO" sz="2400" dirty="0" smtClean="0"/>
              <a:t> </a:t>
            </a:r>
            <a:r>
              <a:rPr lang="es-CO" sz="2400" dirty="0"/>
              <a:t>Diseño de un plegable o folleto informativo donde se exponga los diferentes nombres que tuvo Colombia durante el siglo XIX y las guerras civiles que afectaron la consolidación del </a:t>
            </a:r>
            <a:r>
              <a:rPr lang="es-CO" sz="2400" dirty="0" smtClean="0"/>
              <a:t>Estado - Nación</a:t>
            </a:r>
            <a:r>
              <a:rPr lang="es-CO" sz="2400" dirty="0"/>
              <a:t>.</a:t>
            </a:r>
            <a:endParaRPr lang="es-CO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"/>
              <a:tabLst>
                <a:tab pos="288290" algn="l"/>
                <a:tab pos="575945" algn="l"/>
                <a:tab pos="864235" algn="l"/>
                <a:tab pos="1151890" algn="l"/>
              </a:tabLst>
            </a:pPr>
            <a:endParaRPr lang="es-CO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spcAft>
                <a:spcPts val="600"/>
              </a:spcAft>
              <a:buFont typeface="Symbol" panose="05050102010706020507" pitchFamily="18" charset="2"/>
              <a:buChar char=""/>
              <a:tabLst>
                <a:tab pos="288290" algn="l"/>
                <a:tab pos="575945" algn="l"/>
                <a:tab pos="864235" algn="l"/>
                <a:tab pos="1151890" algn="l"/>
              </a:tabLst>
            </a:pPr>
            <a:endParaRPr lang="es-CO" dirty="0" smtClean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600"/>
              </a:spcAft>
              <a:tabLst>
                <a:tab pos="288290" algn="l"/>
                <a:tab pos="575945" algn="l"/>
                <a:tab pos="864235" algn="l"/>
                <a:tab pos="1151890" algn="l"/>
              </a:tabLst>
            </a:pPr>
            <a:r>
              <a:rPr lang="es-ES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CO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4234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eta">
  <a:themeElements>
    <a:clrScheme name="Fac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a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</TotalTime>
  <Words>188</Words>
  <Application>Microsoft Office PowerPoint</Application>
  <PresentationFormat>Panorámica</PresentationFormat>
  <Paragraphs>36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10" baseType="lpstr">
      <vt:lpstr>Arial</vt:lpstr>
      <vt:lpstr>Calibri</vt:lpstr>
      <vt:lpstr>Symbol</vt:lpstr>
      <vt:lpstr>Times New Roman</vt:lpstr>
      <vt:lpstr>Trebuchet MS</vt:lpstr>
      <vt:lpstr>Wingdings 3</vt:lpstr>
      <vt:lpstr>Faceta</vt:lpstr>
      <vt:lpstr>AÑO LECTIVO 2015 - 2016</vt:lpstr>
      <vt:lpstr>METODOLOGÍA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AÑO LECTIVO 2015 - 2016</dc:title>
  <dc:creator>rafael forero</dc:creator>
  <cp:lastModifiedBy>biviana ramirez</cp:lastModifiedBy>
  <cp:revision>9</cp:revision>
  <dcterms:created xsi:type="dcterms:W3CDTF">2015-08-18T18:38:04Z</dcterms:created>
  <dcterms:modified xsi:type="dcterms:W3CDTF">2015-08-19T14:49:47Z</dcterms:modified>
</cp:coreProperties>
</file>